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1"/>
  </p:sldMasterIdLst>
  <p:notesMasterIdLst>
    <p:notesMasterId r:id="rId36"/>
  </p:notesMasterIdLst>
  <p:sldIdLst>
    <p:sldId id="256" r:id="rId2"/>
    <p:sldId id="289" r:id="rId3"/>
    <p:sldId id="262" r:id="rId4"/>
    <p:sldId id="290" r:id="rId5"/>
    <p:sldId id="288" r:id="rId6"/>
    <p:sldId id="291" r:id="rId7"/>
    <p:sldId id="271" r:id="rId8"/>
    <p:sldId id="279" r:id="rId9"/>
    <p:sldId id="293" r:id="rId10"/>
    <p:sldId id="296" r:id="rId11"/>
    <p:sldId id="295" r:id="rId12"/>
    <p:sldId id="272" r:id="rId13"/>
    <p:sldId id="281" r:id="rId14"/>
    <p:sldId id="292" r:id="rId15"/>
    <p:sldId id="294" r:id="rId16"/>
    <p:sldId id="274" r:id="rId17"/>
    <p:sldId id="297" r:id="rId18"/>
    <p:sldId id="283" r:id="rId19"/>
    <p:sldId id="298" r:id="rId20"/>
    <p:sldId id="284" r:id="rId21"/>
    <p:sldId id="275" r:id="rId22"/>
    <p:sldId id="285" r:id="rId23"/>
    <p:sldId id="299" r:id="rId24"/>
    <p:sldId id="276" r:id="rId25"/>
    <p:sldId id="301" r:id="rId26"/>
    <p:sldId id="300" r:id="rId27"/>
    <p:sldId id="286" r:id="rId28"/>
    <p:sldId id="302" r:id="rId29"/>
    <p:sldId id="277" r:id="rId30"/>
    <p:sldId id="303" r:id="rId31"/>
    <p:sldId id="287" r:id="rId32"/>
    <p:sldId id="278" r:id="rId33"/>
    <p:sldId id="304" r:id="rId34"/>
    <p:sldId id="305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4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4.06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9-08-19T04:15:03.08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57499C-6C4C-4C59-B907-B7C531682A43}" type="datetimeFigureOut">
              <a:rPr lang="en-US" smtClean="0"/>
              <a:t>9/14/2019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360EE9-1AA1-47AC-9B27-A6540513B1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7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81735-4B76-48D1-8C7B-A0856407C18E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0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A7D6-7006-485A-B59B-23D00B5AB11C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3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32B2B-18E0-4010-B9C4-FAB7FDCFE14F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09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AAB01-7865-440A-BD7A-AFEA70B9A492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355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6D053-F2C9-479D-BF35-6D8C7B3BFB64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81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20C92-37A5-4F52-B0FF-F8208F9E800A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0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F368-D9AB-4543-AEFD-7E27E52AC930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8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98CD-A845-4A58-ADB7-BE22A8CBC0C7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30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C3C59-AC2B-4847-9035-5E17E2595C27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9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7513F3E2-2EAC-4129-9F37-62A1101BEF1F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61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6544-F1DC-4BFA-9B77-981AF913DE5D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31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50D56A2-65E0-460E-9A4A-D92677B209F0}" type="datetime1">
              <a:rPr lang="en-US" smtClean="0"/>
              <a:t>9/14/2019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946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85" r:id="rId5"/>
    <p:sldLayoutId id="2147483679" r:id="rId6"/>
    <p:sldLayoutId id="2147483680" r:id="rId7"/>
    <p:sldLayoutId id="2147483681" r:id="rId8"/>
    <p:sldLayoutId id="2147483684" r:id="rId9"/>
    <p:sldLayoutId id="2147483682" r:id="rId10"/>
    <p:sldLayoutId id="2147483683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9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5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29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3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5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7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9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4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43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45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4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47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4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49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3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5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7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9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6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63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6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17">
            <a:extLst>
              <a:ext uri="{FF2B5EF4-FFF2-40B4-BE49-F238E27FC236}">
                <a16:creationId xmlns:a16="http://schemas.microsoft.com/office/drawing/2014/main" id="{7C427EA3-1645-4B27-A5C2-55E8E24C6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885CDBF6-7B87-4A58-92CA-E887CA36A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1">
            <a:extLst>
              <a:ext uri="{FF2B5EF4-FFF2-40B4-BE49-F238E27FC236}">
                <a16:creationId xmlns:a16="http://schemas.microsoft.com/office/drawing/2014/main" id="{6BFF2B2E-1CF1-403F-BB44-3F9C3E7F6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8B4D3C-0DE0-43B9-B032-32B536B96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0668E-87D5-4D30-B0D3-0AFB34ACA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166" y="1750801"/>
            <a:ext cx="6518800" cy="365052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07788D3-E467-4E25-A5E9-FD41795BD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601200"/>
            <a:ext cx="3703320" cy="578936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2BC6D-6D6C-465D-804E-B767C6CE03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96275" y="1419225"/>
            <a:ext cx="3081576" cy="2085869"/>
          </a:xfrm>
        </p:spPr>
        <p:txBody>
          <a:bodyPr>
            <a:normAutofit/>
          </a:bodyPr>
          <a:lstStyle/>
          <a:p>
            <a:r>
              <a:rPr lang="zh-CN" altLang="en-US" sz="7000" dirty="0">
                <a:solidFill>
                  <a:srgbClr val="FFFFFF"/>
                </a:solidFill>
              </a:rPr>
              <a:t>那鸿书</a:t>
            </a:r>
            <a:endParaRPr lang="en-US" sz="7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51FB0-8360-49D1-8BDE-84E2A8FC3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96275" y="3505095"/>
            <a:ext cx="3081576" cy="1733655"/>
          </a:xfrm>
        </p:spPr>
        <p:txBody>
          <a:bodyPr>
            <a:normAutofit/>
          </a:bodyPr>
          <a:lstStyle/>
          <a:p>
            <a:r>
              <a:rPr lang="zh-CN" altLang="en-US" sz="4000" dirty="0">
                <a:solidFill>
                  <a:srgbClr val="F3EA78"/>
                </a:solidFill>
              </a:rPr>
              <a:t>第一章</a:t>
            </a:r>
            <a:endParaRPr lang="en-US" sz="4000" dirty="0">
              <a:solidFill>
                <a:srgbClr val="F3EA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428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诗篇</a:t>
            </a:r>
            <a:r>
              <a:rPr lang="en-US" altLang="zh-CN" sz="4800" dirty="0">
                <a:latin typeface="KaiTi" panose="02010609060101010101" pitchFamily="49" charset="-122"/>
                <a:ea typeface="KaiTi" panose="02010609060101010101" pitchFamily="49" charset="-122"/>
              </a:rPr>
              <a:t>135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4800" dirty="0">
                <a:latin typeface="KaiTi" panose="02010609060101010101" pitchFamily="49" charset="-122"/>
                <a:ea typeface="KaiTi" panose="02010609060101010101" pitchFamily="49" charset="-122"/>
              </a:rPr>
              <a:t>15-18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外邦的偶像是金的，银的，是人手所造的。有口却不能言，有眼却不能看，有耳却不能听，口中也没有气息。造他的要和他一样，凡靠他的也要如此。 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DA3437-80BF-4927-A70F-1D53CDD88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1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神的施报：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出于爱，出于公义，出于圣洁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一定有惩罚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往往借着执政者，政府来施报</a:t>
            </a:r>
            <a:endParaRPr lang="en-US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410F4D-9D3C-40F1-87D5-002F4B656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22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807184"/>
            <a:ext cx="8801493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神的属性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神那兩面互補的特性 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1:3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）：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耶和华</a:t>
            </a:r>
            <a:r>
              <a:rPr lang="zh-CN" altLang="en-US" sz="5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不轻易发怒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，并有</a:t>
            </a:r>
            <a:r>
              <a:rPr lang="zh-CN" altLang="en-US" sz="5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丰盛的慈爱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，赦免罪孽和过犯。</a:t>
            </a:r>
            <a:r>
              <a:rPr lang="zh-CN" altLang="en-US" sz="5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万不以有罪的为无罪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5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必追讨他的罪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，自父及子，直到三，四代（民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14:18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36D5F-D6AD-467C-BC65-53E30DFC5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8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9428376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5000" i="1" dirty="0">
                <a:latin typeface="+mj-ea"/>
                <a:ea typeface="+mj-ea"/>
              </a:rPr>
              <a:t>神的能力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神的威仪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旋风和暴风 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1:3)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神的大能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江河与海 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1:4)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神权能的可畏（</a:t>
            </a:r>
            <a:r>
              <a:rPr lang="zh-TW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山的震动 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1:5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924C8-B5BA-4D3B-A1A0-531A73DC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120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神的忿怒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无人可以抵挡</a:t>
            </a:r>
            <a:r>
              <a:rPr lang="zh-TW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1:6)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主耶和华阿，你若究察罪孽，谁能站得住呢？（诗</a:t>
            </a:r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130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5400" dirty="0">
                <a:latin typeface="KaiTi" panose="02010609060101010101" pitchFamily="49" charset="-122"/>
                <a:ea typeface="KaiTi" panose="02010609060101010101" pitchFamily="49" charset="-122"/>
              </a:rPr>
              <a:t>3</a:t>
            </a: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E4DCDE-8999-4B6D-83EF-3A9548C8E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937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神的愤怒：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对像：罪恶，不公义，不信神的一切仇敌 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不轻易发怒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无人可以抵挡</a:t>
            </a:r>
            <a:endParaRPr lang="en-US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24DCC6-462F-4938-9B55-E5FF7EC7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79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神的属性与能力的</a:t>
            </a:r>
            <a:r>
              <a:rPr lang="zh-CN" altLang="en-US" sz="3600" i="1" dirty="0">
                <a:latin typeface="+mj-ea"/>
              </a:rPr>
              <a:t>体现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恩慈的父（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1:7)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患难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中的</a:t>
            </a:r>
            <a:r>
              <a:rPr lang="zh-CN" altLang="en-US" sz="47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保障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耶和华是我的亮光，是我的拯救。我还怕谁呢？耶和华是我性命的保障，我还惧谁呢？（诗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27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1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） 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4796A1-13FC-4E17-AD36-07441B3E2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0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神的属性与能力的</a:t>
            </a:r>
            <a:r>
              <a:rPr lang="zh-CN" altLang="en-US" sz="3600" i="1" dirty="0">
                <a:latin typeface="+mj-ea"/>
              </a:rPr>
              <a:t>体现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恩慈的父（</a:t>
            </a:r>
            <a:r>
              <a:rPr lang="en-US" altLang="zh-CN" sz="4800" dirty="0">
                <a:latin typeface="KaiTi" panose="02010609060101010101" pitchFamily="49" charset="-122"/>
                <a:ea typeface="KaiTi" panose="02010609060101010101" pitchFamily="49" charset="-122"/>
              </a:rPr>
              <a:t>1:7)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48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认得</a:t>
            </a:r>
            <a:r>
              <a:rPr lang="zh-TW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那些投靠祂的人</a:t>
            </a:r>
            <a:r>
              <a:rPr lang="en-US" altLang="zh-TW" sz="48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我是好牧人。我认识我的羊，我的羊也认识我。（约</a:t>
            </a:r>
            <a:r>
              <a:rPr lang="en-US" altLang="zh-CN" sz="4800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4800" dirty="0">
                <a:latin typeface="KaiTi" panose="02010609060101010101" pitchFamily="49" charset="-122"/>
                <a:ea typeface="KaiTi" panose="02010609060101010101" pitchFamily="49" charset="-122"/>
              </a:rPr>
              <a:t>14</a:t>
            </a:r>
            <a:r>
              <a:rPr lang="zh-CN" altLang="en-US" sz="48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FD1A40-9CB9-4A10-9216-AABED195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008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神的属性与能力的</a:t>
            </a:r>
            <a:r>
              <a:rPr lang="zh-CN" altLang="en-US" sz="3600" i="1" dirty="0">
                <a:latin typeface="+mj-ea"/>
              </a:rPr>
              <a:t>体现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耶和华的威势（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1:8)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涨溢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的洪水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为此，凡虔诚人，都当趁你可寻找的时候祷告你。大水泛溢的时候，必不能到他那里（诗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32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66A88-2975-4502-9C20-60C6896A1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69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神的属性与能力的</a:t>
            </a:r>
            <a:r>
              <a:rPr lang="zh-CN" altLang="en-US" sz="3600" i="1" dirty="0">
                <a:latin typeface="+mj-ea"/>
              </a:rPr>
              <a:t>体现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耶和华的威势（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1:8)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驱逐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仇敌进入黑暗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他们被驱逐，如烟被风吹散。恶人见神之面而消灭，如蜡被火熔化（诗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68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2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23557-2C45-4369-910F-13910C48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1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约拿书和那鸿书：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那鸿书是约拿书的延续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都是关乎尼尼微的默示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神差约拿向尼尼微人宣讲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神兴起先知那鸿向犹大国说预言</a:t>
            </a:r>
            <a:endParaRPr lang="en-US" sz="3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21F414-90B9-4A5C-9914-E0E993448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57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神的属性与能力的</a:t>
            </a:r>
            <a:r>
              <a:rPr lang="zh-CN" altLang="en-US" sz="3600" i="1" dirty="0">
                <a:latin typeface="+mj-ea"/>
              </a:rPr>
              <a:t>体现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神的审判，对信靠祂的人，是安慰的信息，对恶人却是灭亡的信息。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凡是抵挡神，压迫属神的百姓的，为神的公义不容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BAEF1B-7AD4-4F0A-AE45-3108DC56E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73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尼尼微的恶和后果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图</a:t>
            </a:r>
            <a:r>
              <a:rPr lang="zh-CN" altLang="en-US" sz="5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谋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邪恶，设恶计攻击神 （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1:9)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：人心多有计谋。惟有耶和华的筹算，才能立定（箴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19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21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2C6021-F57E-4224-9E72-C7A47AD77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225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87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尼尼微的恶和后果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后果 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(1:9)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遭</a:t>
            </a:r>
            <a:r>
              <a:rPr lang="zh-CN" altLang="en-US" sz="47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灭绝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向恨他的人当面报应他们，将他们灭绝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申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灾难</a:t>
            </a:r>
            <a:r>
              <a:rPr lang="zh-CN" altLang="en-US" sz="47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不再兴起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--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仇敌不会再有第二次攻击的机会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65BFB5-4AB7-4987-B2F2-067616431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8569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尼尼微的恶和后果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后果 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(1:10)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47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荆棘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：但匪类都必像荆棘被丢弃。人不敢用手拿它（撒下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23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6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47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碎秸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：你发出烈怒如火，烧灭他们像烧碎秸一样（出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42E1F1-E75F-4A2C-B348-5B0A7688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753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公義的宣判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endParaRPr lang="en-US" altLang="zh-CN" sz="5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lvl="1"/>
            <a:r>
              <a:rPr lang="zh-CN" altLang="en-US" sz="5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有一人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(1:11)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：希西家王十四年，亚述王西拿基立上来攻击犹大的一切坚固城，将城攻取（王下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18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13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113CC2-B7AE-4340-8056-E75F6CACE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191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公義的宣判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3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亚述必被</a:t>
            </a:r>
            <a:r>
              <a:rPr lang="zh-CN" altLang="en-US" sz="5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剪除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(1:12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上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：以色列的光必如火，他的圣者必如火焰。在一日之间，将亚述王的荆棘，和蒺藜，焚烧净尽（赛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16-19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7E68D2-354A-481F-808D-3123BE89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5078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公義的宣判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38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犹大得</a:t>
            </a:r>
            <a:r>
              <a:rPr lang="zh-CN" altLang="en-US" sz="5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释放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(1:12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下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：不再受亚述的侵凌和欺压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08736-64B7-4683-9584-917C59C0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63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公義的宣判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犹大得</a:t>
            </a:r>
            <a:r>
              <a:rPr lang="zh-CN" altLang="en-US" sz="4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释放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(1:12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下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：不再受亚述的侵凌和欺压</a:t>
            </a:r>
            <a:endParaRPr lang="en-US" altLang="zh-TW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恶人必遭报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折断轭</a:t>
            </a:r>
            <a:r>
              <a:rPr lang="en-US" altLang="zh-CN" sz="4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扭开绳索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(v13):</a:t>
            </a:r>
            <a:r>
              <a:rPr lang="zh-TW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犹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大压迫的结束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6B1358-BC9F-487F-88E5-F47EE3A3C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25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公義的宣判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CN" sz="3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尼尼微灭亡的三个咒诅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(1:14)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你名下之人</a:t>
            </a:r>
            <a:r>
              <a:rPr lang="zh-CN" altLang="en-US" sz="5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必不留后</a:t>
            </a:r>
            <a:endParaRPr lang="en-US" altLang="zh-CN" sz="5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你神庙中的偶像</a:t>
            </a:r>
            <a:r>
              <a:rPr lang="zh-CN" altLang="en-US" sz="5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必被除灭</a:t>
            </a:r>
            <a:endParaRPr lang="en-US" altLang="zh-CN" sz="5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必使你</a:t>
            </a:r>
            <a:r>
              <a:rPr lang="zh-CN" altLang="en-US" sz="5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归于坟墓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12F1A7-A37F-47B4-9DD6-684F1EB0F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597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救恩的佳音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登山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報信：报好信息给锡安的阿，你要登高山。报好信息给耶路撒冷的阿，你要极力扬声。扬声不要惧怕，对犹大的城邑说，看哪，你们的神。（赛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40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9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4539ED-7C26-4049-A291-5A1FC141A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78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亚述的残暴：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北国以色列灭亡于亚述（主前七二一年）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埃及国被亚述击败（主前七一一年）（赛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侵略南国犹大（王下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18)</a:t>
            </a:r>
            <a:endParaRPr lang="en-US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B3FC64-4D6B-4D91-A3AE-062F3DC7D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17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救恩的佳音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altLang="zh-TW" sz="3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救恩的佳音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：那报佳音，传平安，报</a:t>
            </a:r>
            <a:r>
              <a:rPr lang="zh-CN" altLang="en-US" sz="5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好信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，传救恩的，对锡安说，你的神作王了。这人的脚登山何等佳美（赛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52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7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36900-3760-4123-94A6-AF87C7448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383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救恩的佳音</a:t>
            </a: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猶大</a:t>
            </a:r>
            <a:r>
              <a:rPr lang="zh-TW" altLang="en-US" sz="4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守節慶祝</a:t>
            </a:r>
            <a:r>
              <a:rPr lang="en-US" altLang="zh-TW" sz="4700" dirty="0">
                <a:latin typeface="KaiTi" panose="02010609060101010101" pitchFamily="49" charset="-122"/>
                <a:ea typeface="KaiTi" panose="02010609060101010101" pitchFamily="49" charset="-122"/>
              </a:rPr>
              <a:t>: 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先知恳劝他的同胞全神参赴这些严肃的节期，使国家可以蒙神祝福。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还愿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: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以色列人在感激得救的时候，应当还他们在祸难和危险中所许的愿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zh-CN" altLang="en-US" sz="22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5500A-6D10-4B9C-997F-0E336F48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0143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第一章小结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耶和華的属性 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（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2-10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TW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神忌邪施报，秉公行义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神大有能力，作恶的难逃劫运，必要服在神的刑罚下。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神明察秋毫，认得投靠的人，作他们的避难所。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A04A07-23D7-4446-AAAC-0F431413A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8034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第一章小结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神公義的宣判 （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11-14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亚述必被剪除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猶大的苦難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的结束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救恩的佳音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 （</a:t>
            </a: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5EBF04-7B8F-4226-A064-9E13E49E0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738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第一章金句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5000" dirty="0">
                <a:latin typeface="KaiTi" panose="02010609060101010101" pitchFamily="49" charset="-122"/>
                <a:ea typeface="KaiTi" panose="02010609060101010101" pitchFamily="49" charset="-122"/>
              </a:rPr>
              <a:t>1:7 </a:t>
            </a:r>
            <a:r>
              <a:rPr lang="zh-CN" altLang="en-US" sz="5000" dirty="0">
                <a:latin typeface="KaiTi" panose="02010609060101010101" pitchFamily="49" charset="-122"/>
                <a:ea typeface="KaiTi" panose="02010609060101010101" pitchFamily="49" charset="-122"/>
              </a:rPr>
              <a:t>耶和华本为善，在患难的日子为人的保障。并且认得那些投靠他的人。</a:t>
            </a:r>
            <a:endParaRPr lang="en-US" altLang="zh-CN" sz="5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6FA184-A402-45E5-AF69-E3A01CF67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5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尼尼微：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宁录所建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,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是世界帝国的起始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创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10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亚述帝国的首都：城墙高一百尺，城围六十英哩，三层护城河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世界的一个预表</a:t>
            </a:r>
            <a:endParaRPr lang="en-US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F85F5E-CBB1-448C-ADAB-0379EF7D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283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700" i="1" dirty="0">
                <a:latin typeface="+mj-ea"/>
                <a:ea typeface="+mj-ea"/>
              </a:rPr>
              <a:t>两个默示（</a:t>
            </a:r>
            <a:r>
              <a:rPr lang="en-US" altLang="zh-CN" sz="4700" i="1" dirty="0">
                <a:latin typeface="+mj-ea"/>
                <a:ea typeface="+mj-ea"/>
              </a:rPr>
              <a:t>1:1)</a:t>
            </a:r>
            <a:endParaRPr lang="en-US" altLang="zh-CN" sz="4700" dirty="0">
              <a:latin typeface="+mj-ea"/>
              <a:ea typeface="+mj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论尼尼微的默示（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Prophecy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）：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即对尼尼微的宣判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尼尼微：亚述的首都，或代表所有敌挡神和祂的工作之人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291A3-7304-43F0-9358-B21B77BA4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83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4700" i="1" dirty="0">
                <a:latin typeface="+mj-ea"/>
                <a:ea typeface="+mj-ea"/>
              </a:rPr>
              <a:t>两个默示（</a:t>
            </a:r>
            <a:r>
              <a:rPr lang="en-US" altLang="zh-CN" sz="4700" i="1" dirty="0">
                <a:latin typeface="+mj-ea"/>
                <a:ea typeface="+mj-ea"/>
              </a:rPr>
              <a:t>1:1)</a:t>
            </a:r>
            <a:endParaRPr lang="en-US" altLang="zh-CN" sz="4700" dirty="0">
              <a:latin typeface="+mj-ea"/>
              <a:ea typeface="+mj-ea"/>
            </a:endParaRPr>
          </a:p>
          <a:p>
            <a:endParaRPr lang="en-US" sz="47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那鸿所得的默示（</a:t>
            </a:r>
            <a:r>
              <a:rPr lang="en-US" altLang="zh-CN" sz="4700" dirty="0">
                <a:latin typeface="KaiTi" panose="02010609060101010101" pitchFamily="49" charset="-122"/>
                <a:ea typeface="KaiTi" panose="02010609060101010101" pitchFamily="49" charset="-122"/>
              </a:rPr>
              <a:t>Vision</a:t>
            </a: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）： 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默示大多译为负担，是信息的负担</a:t>
            </a:r>
            <a:endParaRPr lang="en-US" altLang="zh-CN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CN" altLang="en-US" sz="4700" dirty="0">
                <a:latin typeface="KaiTi" panose="02010609060101010101" pitchFamily="49" charset="-122"/>
                <a:ea typeface="KaiTi" panose="02010609060101010101" pitchFamily="49" charset="-122"/>
              </a:rPr>
              <a:t>这里的默示不是负担，而是异象，或看见，是体会神的启示</a:t>
            </a:r>
            <a:endParaRPr lang="en-US" sz="47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C1695-155F-404F-95A7-9F0FA28B8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229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6">
            <a:extLst>
              <a:ext uri="{FF2B5EF4-FFF2-40B4-BE49-F238E27FC236}">
                <a16:creationId xmlns:a16="http://schemas.microsoft.com/office/drawing/2014/main" id="{77F2BB43-1E8B-40A7-9733-9AEE76BFE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Rectangle 28">
            <a:extLst>
              <a:ext uri="{FF2B5EF4-FFF2-40B4-BE49-F238E27FC236}">
                <a16:creationId xmlns:a16="http://schemas.microsoft.com/office/drawing/2014/main" id="{2F2499BD-C67D-4CD4-9747-4DCC7EF1F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7" name="Rectangle 30">
            <a:extLst>
              <a:ext uri="{FF2B5EF4-FFF2-40B4-BE49-F238E27FC236}">
                <a16:creationId xmlns:a16="http://schemas.microsoft.com/office/drawing/2014/main" id="{80D02CAC-A533-4E24-84A6-B3171E16A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8" name="Rectangle 32">
            <a:extLst>
              <a:ext uri="{FF2B5EF4-FFF2-40B4-BE49-F238E27FC236}">
                <a16:creationId xmlns:a16="http://schemas.microsoft.com/office/drawing/2014/main" id="{44DBAF48-B17B-4AA7-9E99-4EC0C9905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49" name="Rectangle 34">
            <a:extLst>
              <a:ext uri="{FF2B5EF4-FFF2-40B4-BE49-F238E27FC236}">
                <a16:creationId xmlns:a16="http://schemas.microsoft.com/office/drawing/2014/main" id="{C946306D-5ADD-463A-949A-DEEBA39D7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36">
            <a:extLst>
              <a:ext uri="{FF2B5EF4-FFF2-40B4-BE49-F238E27FC236}">
                <a16:creationId xmlns:a16="http://schemas.microsoft.com/office/drawing/2014/main" id="{A473A035-1F9A-4381-AC96-683CD2DF5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1" name="Rectangle 38">
            <a:extLst>
              <a:ext uri="{FF2B5EF4-FFF2-40B4-BE49-F238E27FC236}">
                <a16:creationId xmlns:a16="http://schemas.microsoft.com/office/drawing/2014/main" id="{CF4ED641-0671-4D88-92E6-026A8C9F1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4341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2" name="Rectangle 40">
            <a:extLst>
              <a:ext uri="{FF2B5EF4-FFF2-40B4-BE49-F238E27FC236}">
                <a16:creationId xmlns:a16="http://schemas.microsoft.com/office/drawing/2014/main" id="{7A02EF2F-E7B1-40FC-885B-C4D89902B6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6" name="Content Placeholder 5" descr="A building with a mountain in the background&#10;&#10;Description automatically generated">
            <a:extLst>
              <a:ext uri="{FF2B5EF4-FFF2-40B4-BE49-F238E27FC236}">
                <a16:creationId xmlns:a16="http://schemas.microsoft.com/office/drawing/2014/main" id="{8BD7913F-CA2D-459D-963D-C8040EA37F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5330"/>
          <a:stretch/>
        </p:blipFill>
        <p:spPr>
          <a:xfrm>
            <a:off x="446534" y="599724"/>
            <a:ext cx="5614416" cy="3547872"/>
          </a:xfrm>
          <a:prstGeom prst="rect">
            <a:avLst/>
          </a:prstGeom>
        </p:spPr>
      </p:pic>
      <p:pic>
        <p:nvPicPr>
          <p:cNvPr id="5" name="Content Placeholder 4" descr="A close up of a stone building&#10;&#10;Description automatically generated">
            <a:extLst>
              <a:ext uri="{FF2B5EF4-FFF2-40B4-BE49-F238E27FC236}">
                <a16:creationId xmlns:a16="http://schemas.microsoft.com/office/drawing/2014/main" id="{80402716-5323-41FB-B654-4569E197F34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0406" r="6336" b="2"/>
          <a:stretch/>
        </p:blipFill>
        <p:spPr>
          <a:xfrm>
            <a:off x="6116658" y="599724"/>
            <a:ext cx="5626608" cy="3547872"/>
          </a:xfrm>
          <a:prstGeom prst="rect">
            <a:avLst/>
          </a:prstGeom>
        </p:spPr>
      </p:pic>
      <p:sp>
        <p:nvSpPr>
          <p:cNvPr id="53" name="Rectangle 42">
            <a:extLst>
              <a:ext uri="{FF2B5EF4-FFF2-40B4-BE49-F238E27FC236}">
                <a16:creationId xmlns:a16="http://schemas.microsoft.com/office/drawing/2014/main" id="{9180D5DB-9658-40A6-A418-7C6998222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199467"/>
            <a:ext cx="11296733" cy="2191098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2E8050-FC6D-41F6-93D5-567B0E1C4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40" y="4706649"/>
            <a:ext cx="10947620" cy="115595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altLang="zh-CN" sz="3600" dirty="0">
                <a:solidFill>
                  <a:srgbClr val="FFFFFF"/>
                </a:solidFill>
              </a:rPr>
            </a:br>
            <a:br>
              <a:rPr lang="zh-CN" altLang="en-US" sz="3600" dirty="0">
                <a:solidFill>
                  <a:srgbClr val="FFFFFF"/>
                </a:solidFill>
              </a:rPr>
            </a:br>
            <a:r>
              <a:rPr lang="zh-CN" altLang="en-US" sz="3600" dirty="0">
                <a:solidFill>
                  <a:srgbClr val="FFFFFF"/>
                </a:solidFill>
              </a:rPr>
              <a:t>伊勒歌斯：加利利的伊勒克锡（</a:t>
            </a:r>
            <a:r>
              <a:rPr lang="en-US" altLang="zh-CN" sz="3600" dirty="0" err="1">
                <a:solidFill>
                  <a:srgbClr val="FFFFFF"/>
                </a:solidFill>
              </a:rPr>
              <a:t>Elkesi</a:t>
            </a:r>
            <a:r>
              <a:rPr lang="zh-CN" altLang="en-US" sz="3600" dirty="0">
                <a:solidFill>
                  <a:srgbClr val="FFFFFF"/>
                </a:solidFill>
              </a:rPr>
              <a:t>）；犹大南部的一个小村镇； 亚述的城镇阿尔库斯（</a:t>
            </a:r>
            <a:r>
              <a:rPr lang="en-US" altLang="zh-CN" sz="3600" dirty="0" err="1">
                <a:solidFill>
                  <a:srgbClr val="FFFFFF"/>
                </a:solidFill>
              </a:rPr>
              <a:t>Alkush</a:t>
            </a:r>
            <a:r>
              <a:rPr lang="zh-CN" altLang="en-US" sz="3600" dirty="0">
                <a:solidFill>
                  <a:srgbClr val="FFFFFF"/>
                </a:solidFill>
              </a:rPr>
              <a:t>）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561E3-6BE9-4E11-89B6-46F8EEA3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2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600" i="1" dirty="0">
                <a:latin typeface="+mj-ea"/>
                <a:ea typeface="+mj-ea"/>
              </a:rPr>
              <a:t>神的属性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忌邪的神 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(1:2)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…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我耶和华你的神是</a:t>
            </a:r>
            <a:r>
              <a:rPr lang="zh-CN" altLang="en-US" sz="4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忌邪的神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。恨我的，我必追讨他的罪，自父及子，直到三四代（出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20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） 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神报应的公义 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(1:2)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：我也必在怒气，和忿怒中向那</a:t>
            </a:r>
            <a:r>
              <a:rPr lang="zh-CN" altLang="en-US" sz="4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不听从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的列国</a:t>
            </a:r>
            <a:r>
              <a:rPr lang="zh-CN" altLang="en-US" sz="4000" b="1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施报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（弥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5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：</a:t>
            </a:r>
            <a:r>
              <a:rPr lang="en-US" altLang="zh-CN" sz="4000" dirty="0">
                <a:latin typeface="KaiTi" panose="02010609060101010101" pitchFamily="49" charset="-122"/>
                <a:ea typeface="KaiTi" panose="02010609060101010101" pitchFamily="49" charset="-122"/>
              </a:rPr>
              <a:t>15</a:t>
            </a:r>
            <a:r>
              <a:rPr lang="zh-CN" altLang="en-US" sz="4000" dirty="0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endParaRPr lang="en-US" altLang="zh-CN" sz="40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1B195-2F12-4CEE-AD51-255CA5CEE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496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0F161291-765C-4033-9E84-52C51C6A5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7F69638-8A6F-45AB-B9EC-9D8C8FC37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14:cNvPr>
              <p14:cNvContentPartPr/>
              <p14:nvPr/>
            </p14:nvContentPartPr>
            <p14:xfrm>
              <a:off x="4665979" y="3101118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D0C4CF4-D474-4C28-AE13-DB8BDA88E4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56979" y="3092478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14:cNvPr>
              <p14:cNvContentPartPr/>
              <p14:nvPr/>
            </p14:nvContentPartPr>
            <p14:xfrm>
              <a:off x="5778379" y="2526198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A06985D-AEE0-4AC7-9215-6A4E46E764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69379" y="251755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E2CBD91-9230-4097-B87B-15FEF997718A}"/>
              </a:ext>
            </a:extLst>
          </p:cNvPr>
          <p:cNvSpPr/>
          <p:nvPr/>
        </p:nvSpPr>
        <p:spPr>
          <a:xfrm>
            <a:off x="1695253" y="946017"/>
            <a:ext cx="8801493" cy="5160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神的忌妒：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为他的荣耀而忌妒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为他的名而忌妒</a:t>
            </a:r>
            <a:endParaRPr lang="en-US" altLang="zh-CN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5400" dirty="0">
                <a:latin typeface="KaiTi" panose="02010609060101010101" pitchFamily="49" charset="-122"/>
                <a:ea typeface="KaiTi" panose="02010609060101010101" pitchFamily="49" charset="-122"/>
              </a:rPr>
              <a:t>为他的爱而忌妒 </a:t>
            </a:r>
            <a:endParaRPr lang="en-US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F6ED8D-1FF9-4EC2-BC1B-40ECB65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0871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3641"/>
      </a:dk2>
      <a:lt2>
        <a:srgbClr val="E8E3E2"/>
      </a:lt2>
      <a:accent1>
        <a:srgbClr val="7AA9B5"/>
      </a:accent1>
      <a:accent2>
        <a:srgbClr val="7F95BA"/>
      </a:accent2>
      <a:accent3>
        <a:srgbClr val="9896C6"/>
      </a:accent3>
      <a:accent4>
        <a:srgbClr val="9A7FBA"/>
      </a:accent4>
      <a:accent5>
        <a:srgbClr val="BE93C5"/>
      </a:accent5>
      <a:accent6>
        <a:srgbClr val="BA7FA9"/>
      </a:accent6>
      <a:hlink>
        <a:srgbClr val="AC7466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1800</Words>
  <Application>Microsoft Office PowerPoint</Application>
  <PresentationFormat>Widescreen</PresentationFormat>
  <Paragraphs>168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KaiTi</vt:lpstr>
      <vt:lpstr>华文中宋</vt:lpstr>
      <vt:lpstr>Arial</vt:lpstr>
      <vt:lpstr>Calibri</vt:lpstr>
      <vt:lpstr>Gill Sans MT</vt:lpstr>
      <vt:lpstr>Wingdings 2</vt:lpstr>
      <vt:lpstr>DividendVTI</vt:lpstr>
      <vt:lpstr>那鸿书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伊勒歌斯：加利利的伊勒克锡（Elkesi）；犹大南部的一个小村镇； 亚述的城镇阿尔库斯（Alkush）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那鸿书</dc:title>
  <dc:creator>Shibin Xie</dc:creator>
  <cp:lastModifiedBy>Shibin Xie</cp:lastModifiedBy>
  <cp:revision>95</cp:revision>
  <dcterms:created xsi:type="dcterms:W3CDTF">2019-08-22T03:58:56Z</dcterms:created>
  <dcterms:modified xsi:type="dcterms:W3CDTF">2019-09-15T01:13:48Z</dcterms:modified>
</cp:coreProperties>
</file>